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  <p:sldMasterId id="2147483746" r:id="rId2"/>
  </p:sldMasterIdLst>
  <p:notesMasterIdLst>
    <p:notesMasterId r:id="rId18"/>
  </p:notesMasterIdLst>
  <p:handoutMasterIdLst>
    <p:handoutMasterId r:id="rId19"/>
  </p:handoutMasterIdLst>
  <p:sldIdLst>
    <p:sldId id="294" r:id="rId3"/>
    <p:sldId id="1328" r:id="rId4"/>
    <p:sldId id="1347" r:id="rId5"/>
    <p:sldId id="1351" r:id="rId6"/>
    <p:sldId id="1327" r:id="rId7"/>
    <p:sldId id="1349" r:id="rId8"/>
    <p:sldId id="1352" r:id="rId9"/>
    <p:sldId id="1341" r:id="rId10"/>
    <p:sldId id="1353" r:id="rId11"/>
    <p:sldId id="1330" r:id="rId12"/>
    <p:sldId id="1331" r:id="rId13"/>
    <p:sldId id="1344" r:id="rId14"/>
    <p:sldId id="1354" r:id="rId15"/>
    <p:sldId id="1345" r:id="rId16"/>
    <p:sldId id="134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iu, Cheng (IFPRI)" initials="QC(" lastIdx="1" clrIdx="0"/>
  <p:cmAuthor id="2" name="de Brauw, Alan (IFPRI)" initials="dBA(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4D82E"/>
    <a:srgbClr val="435464"/>
    <a:srgbClr val="62BB46"/>
    <a:srgbClr val="439E2E"/>
    <a:srgbClr val="000000"/>
    <a:srgbClr val="89A527"/>
    <a:srgbClr val="EE283B"/>
    <a:srgbClr val="748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172" autoAdjust="0"/>
  </p:normalViewPr>
  <p:slideViewPr>
    <p:cSldViewPr snapToGrid="0">
      <p:cViewPr varScale="1">
        <p:scale>
          <a:sx n="100" d="100"/>
          <a:sy n="100" d="100"/>
        </p:scale>
        <p:origin x="108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09C9F-CDE2-6649-9DC9-F2DCDF47A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21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3BBB4-83BA-4922-A4DB-9F70F816F70F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AA323-5059-4D56-8340-1C4053A31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67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34D9AD8-3193-4DCA-B143-819DCFD1844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23863" y="692150"/>
            <a:ext cx="6148387" cy="3459163"/>
          </a:xfrm>
          <a:solidFill>
            <a:srgbClr val="FFFFFF"/>
          </a:solidFill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33E3EE-1163-4831-8D81-B81A7431B4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75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914400"/>
            <a:ext cx="914403" cy="1676403"/>
          </a:xfrm>
          <a:prstGeom prst="rect">
            <a:avLst/>
          </a:prstGeom>
          <a:noFill/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1034322-4365-498E-A7FE-7A8714B6B2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7" y="768095"/>
            <a:ext cx="7505703" cy="1362456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TITLE GOES HERE</a:t>
            </a:r>
            <a:br>
              <a:rPr lang="en-US"/>
            </a:br>
            <a:r>
              <a:rPr lang="en-US"/>
              <a:t>CAN RUN TWO LINES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EA0D272-8C0C-4A3A-9299-20C6D47805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5997" y="2161704"/>
            <a:ext cx="7505703" cy="53122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/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B7C7A09-1B0D-478E-92A3-69BAA6FCE9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6000" y="3733801"/>
            <a:ext cx="7505700" cy="248716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US"/>
              <a:t>Name</a:t>
            </a:r>
            <a:br>
              <a:rPr lang="en-US"/>
            </a:br>
            <a:r>
              <a:rPr lang="en-US"/>
              <a:t>Title, Department/Division</a:t>
            </a:r>
            <a:br>
              <a:rPr lang="en-US"/>
            </a:br>
            <a:r>
              <a:rPr lang="en-US"/>
              <a:t>International Food Policy Research Institute</a:t>
            </a: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Location | Date</a:t>
            </a: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B236-4CD8-4EE5-9632-465AA1FE0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15903-8CDF-40F7-B0CE-FB2AA6081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ED2B4-6787-4C6A-AFE1-43DEBB1F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7955-0787-46E2-B8FB-B727D77CA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938F7-AB8D-4DFB-83EF-DF78058F5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25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9D47-8924-4D97-8F11-62BED446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E6D1E-05E0-4A24-B48D-C9BEDD1891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7F89F-E5AF-45A5-BDB8-DE9DB4A8D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60E4D-A5B3-463F-A3BE-411265C4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36020-D63D-4CD1-91E7-617BD38F9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A3B9A-F299-4B85-92A1-E09C48153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82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FDF5A-1542-47E3-8CD4-8B47C74C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1D61E-BAAF-4E8E-AEBE-F69D06A51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12781-6399-4361-AA49-57761D55B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E65D0-73A9-4281-BC18-2FB59C96A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E6B152-A678-46DE-AF86-770243B3B4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29EFD-D9E4-437A-BE11-1AF01E9B8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21C531-8DFA-4EF4-B83D-4837B8A37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E57045-C225-4CB7-BADC-E2E44075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21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C07A7-1BE8-4227-844D-0FE3A177C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35462-0643-4BC8-A605-D19FA9B6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4A487-C0ED-4368-AFC7-307F821E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D97680-2541-48DF-9145-4FAC7E1A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86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DB69C-3638-4841-91EF-549877F70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4329DE-7488-4FB1-9ADA-7697E53C7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9838E-6801-48CD-AF84-AFAA75D94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386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46330-8126-43C1-AC3F-707267E73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87336-0A96-4225-8586-79BB29185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EAFA66-18FE-4F2A-BBA3-42520CC1D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6A5AC-493B-4ECC-AC14-EDD91AFF0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BA26F-554D-47F8-9C9B-D16A8BBE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03F2A-82BA-4E8F-B0D1-713C4D8DF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38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E311B-D1FC-4D19-AEA0-04B674F72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2F0988-0CCF-43CD-A491-74A1295EB1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9F465-4963-4BF3-AC2D-E59628B08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78A3-8127-4DBA-89CB-3BF6BFAF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A0E21-BAFF-4A9B-9EC5-80AA347B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EFF49-BA7F-476E-BA75-2C3009E6F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48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81C21-2C27-4C9C-A2EB-F95C79A39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2699B8-3C89-4D5B-9101-DC7728AEF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3034B-6671-423D-90A7-9F2C2E18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3B086-F0C0-429A-BD5E-ABE500B9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D25BC-A102-478A-BBF1-2A3119631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955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3CB92F-7B3C-42D3-8E10-C280EA9B2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EEDA5E-7CFF-4DEB-A9BA-F3D972CDE5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9C8F9-514C-468E-93D3-7E57070AC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95394-0269-46BB-A4B7-FD93EFB1C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1975E-FCED-4EAD-A640-0BB07E7F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10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9334500" cy="1261872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9334500" cy="4351338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buFont typeface="Courier New" charset="0"/>
              <a:buChar char="o"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9334500" cy="1261872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4608576" cy="4351338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3124" y="1825625"/>
            <a:ext cx="4608576" cy="4351338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6659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9334500" cy="1261872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2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3439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737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994DD2-B736-4515-9F1A-B892D90F75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58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FA4F-55A8-430A-8B93-AC4A79ACE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FB78B5-DB80-45E7-8DFD-B46466C31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857BB-82AA-47F5-B7A2-C2359DF5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E6AC6-B240-44A6-A6C4-3D07C1865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D01D3-44CD-4A27-A9D8-1A7FE6EC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82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4B34-BC5C-4949-A54C-5644C6532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CAEB3-A5D7-45AD-97E3-989A827E8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0399-C42A-4512-B4F9-E4042AA33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6073C-04F6-472F-BF9A-24FD0BC46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05272-20AE-48C5-A15C-A18A0FA2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53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5125"/>
            <a:ext cx="93345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93345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A5AFE-9A4C-9443-92D6-A4D7FDF824DC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485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4C31E-DA4C-F44D-B44A-157C5C055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23" r:id="rId3"/>
    <p:sldLayoutId id="2147483743" r:id="rId4"/>
    <p:sldLayoutId id="2147483742" r:id="rId5"/>
    <p:sldLayoutId id="2147483744" r:id="rId6"/>
    <p:sldLayoutId id="214748374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charset="2"/>
        <a:buChar char="§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168" userDrawn="1">
          <p15:clr>
            <a:srgbClr val="F26B43"/>
          </p15:clr>
        </p15:guide>
        <p15:guide id="2" orient="horz" pos="912" userDrawn="1">
          <p15:clr>
            <a:srgbClr val="F26B43"/>
          </p15:clr>
        </p15:guide>
        <p15:guide id="4" orient="horz" pos="33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833DE8-8FD2-4A51-8435-D7EE671A4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23EA6-86AF-4685-85A8-BD3D7984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8393F-51F4-4126-81AF-73B40FB675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9A60A-0E9D-4CF0-A579-5F5A66AFFA0A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642FB-4577-4C31-AC38-3945C3C51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36217-E894-4394-94ED-ED1673853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73868-A9CE-4C80-B619-F8B6C31CC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631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mailto:cbb2@cornell.edu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6"/>
          <p:cNvSpPr>
            <a:spLocks noChangeArrowheads="1"/>
          </p:cNvSpPr>
          <p:nvPr/>
        </p:nvSpPr>
        <p:spPr bwMode="auto">
          <a:xfrm>
            <a:off x="719958" y="2173360"/>
            <a:ext cx="10752083" cy="4893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b="1" dirty="0">
                <a:solidFill>
                  <a:schemeClr val="bg1"/>
                </a:solidFill>
                <a:latin typeface="Georgia" pitchFamily="18" charset="0"/>
                <a:cs typeface="Times New Roman" pitchFamily="18" charset="0"/>
              </a:rPr>
              <a:t>Harnessing High Frequency Data To Inform Development and Humanitarian Interventions</a:t>
            </a:r>
          </a:p>
          <a:p>
            <a:pPr algn="ctr" eaLnBrk="0" hangingPunct="0"/>
            <a:endParaRPr lang="en-US" sz="2000" b="1" dirty="0">
              <a:solidFill>
                <a:schemeClr val="bg1"/>
              </a:solidFill>
              <a:latin typeface="Georgia" pitchFamily="18" charset="0"/>
              <a:cs typeface="Times New Roman" pitchFamily="18" charset="0"/>
            </a:endParaRPr>
          </a:p>
          <a:p>
            <a:pPr algn="ctr" eaLnBrk="0" hangingPunct="0"/>
            <a:endParaRPr lang="en-US" sz="2000" b="1" dirty="0">
              <a:solidFill>
                <a:schemeClr val="bg1"/>
              </a:solidFill>
              <a:latin typeface="Georgia" pitchFamily="18" charset="0"/>
              <a:cs typeface="Times New Roman" pitchFamily="18" charset="0"/>
            </a:endParaRPr>
          </a:p>
          <a:p>
            <a:pPr algn="ctr" eaLnBrk="0" hangingPunct="0"/>
            <a:endParaRPr lang="en-US" sz="2000" b="1" dirty="0">
              <a:solidFill>
                <a:schemeClr val="bg1"/>
              </a:solidFill>
              <a:latin typeface="Georgia" pitchFamily="18" charset="0"/>
              <a:cs typeface="Times New Roman" pitchFamily="18" charset="0"/>
            </a:endParaRPr>
          </a:p>
          <a:p>
            <a:pPr algn="ctr" eaLnBrk="0" hangingPunct="0"/>
            <a:r>
              <a:rPr lang="en-US" sz="2400" dirty="0">
                <a:solidFill>
                  <a:schemeClr val="bg1"/>
                </a:solidFill>
                <a:latin typeface="Georgia" pitchFamily="18" charset="0"/>
                <a:cs typeface="Times New Roman" pitchFamily="18" charset="0"/>
              </a:rPr>
              <a:t>Christopher B. Barrett</a:t>
            </a:r>
          </a:p>
          <a:p>
            <a:pPr algn="ctr" eaLnBrk="0" hangingPunct="0"/>
            <a:endParaRPr lang="en-US" sz="2400" b="1" dirty="0">
              <a:solidFill>
                <a:schemeClr val="bg1"/>
              </a:solidFill>
              <a:latin typeface="Georgia" pitchFamily="18" charset="0"/>
              <a:cs typeface="Times New Roman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Keynote address to the World Bank conference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The Pulse of Progress: Harnessing High-Frequency Survey Data for Development Research in the </a:t>
            </a:r>
            <a:r>
              <a:rPr lang="en-US" sz="2400" dirty="0" err="1">
                <a:solidFill>
                  <a:schemeClr val="bg1"/>
                </a:solidFill>
                <a:latin typeface="Georgia" panose="02040502050405020303" pitchFamily="18" charset="0"/>
              </a:rPr>
              <a:t>Polycrisis</a:t>
            </a:r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 Era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Washington, DC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December 17, 2024</a:t>
            </a:r>
          </a:p>
          <a:p>
            <a:pPr algn="ctr" eaLnBrk="0" hangingPunct="0"/>
            <a:endParaRPr lang="en-US" sz="2000" b="1" dirty="0">
              <a:solidFill>
                <a:schemeClr val="bg1"/>
              </a:solidFill>
              <a:latin typeface="Georgia" pitchFamily="18" charset="0"/>
              <a:cs typeface="Times New Roman" pitchFamily="18" charset="0"/>
            </a:endParaRPr>
          </a:p>
        </p:txBody>
      </p:sp>
      <p:pic>
        <p:nvPicPr>
          <p:cNvPr id="5124" name="Picture 5" descr="cu_logo_sml_150_pp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Click="0" advTm="12556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9203" y="1267605"/>
            <a:ext cx="10893593" cy="30861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But HFL EO data complement, not substitute, for HFL SE data. Opportunities arising from ML and VHR/HF geospatial data boost need for HFL SE data.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457200" indent="-457200">
              <a:spcAft>
                <a:spcPts val="600"/>
              </a:spcAft>
              <a:buAutoNum type="arabicPeriod"/>
            </a:pPr>
            <a:r>
              <a:rPr lang="en-US" b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ML models need lots of good, reasonably current training data</a:t>
            </a:r>
            <a:r>
              <a:rPr lang="en-US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, ideally HFL SE data. </a:t>
            </a:r>
            <a:r>
              <a:rPr lang="en-US" dirty="0" err="1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Nonstationarity</a:t>
            </a:r>
            <a:r>
              <a:rPr lang="en-US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 is a fundamental challenge, even to nowcasting. </a:t>
            </a:r>
            <a:r>
              <a:rPr lang="en-US" sz="14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(Browne et al. </a:t>
            </a:r>
            <a:r>
              <a:rPr lang="en-US" sz="1400" i="1" dirty="0" err="1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PLoS</a:t>
            </a:r>
            <a:r>
              <a:rPr lang="en-US" sz="14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 ONE </a:t>
            </a:r>
            <a:r>
              <a:rPr lang="en-US" sz="14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2021; Constenla et al. in review; Tennant et al. in review).</a:t>
            </a:r>
          </a:p>
          <a:p>
            <a:pPr marL="457200" indent="-457200">
              <a:spcAft>
                <a:spcPts val="600"/>
              </a:spcAft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Prone to </a:t>
            </a:r>
            <a:r>
              <a:rPr lang="en-US" b="1" dirty="0" err="1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atheoretic</a:t>
            </a: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 modeling 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(McBride et al. </a:t>
            </a:r>
            <a:r>
              <a:rPr lang="en-US" sz="1400" i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AEPP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 2022)</a:t>
            </a:r>
          </a:p>
          <a:p>
            <a:pPr marL="457200" indent="-457200">
              <a:spcAft>
                <a:spcPts val="600"/>
              </a:spcAft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Frequent, large bias 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– focus on OOS predictive skill overall. Misses significant spatial/livelihood heterogeneity, esp. related to </a:t>
            </a:r>
            <a:r>
              <a:rPr lang="en-US" dirty="0" err="1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unobservables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 and non-classical measurement error. 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(Ru et al. in review; Tennant et al. in review)</a:t>
            </a:r>
          </a:p>
          <a:p>
            <a:pPr marL="457200" indent="-457200">
              <a:spcAft>
                <a:spcPts val="600"/>
              </a:spcAft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Reproducibility harder 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than conventional econometric/statistical work. </a:t>
            </a:r>
          </a:p>
          <a:p>
            <a:pPr marL="457200" indent="-457200">
              <a:spcAft>
                <a:spcPts val="600"/>
              </a:spcAft>
              <a:buAutoNum type="arabicPeriod"/>
            </a:pP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Often </a:t>
            </a: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too technical and high-cost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 for operational agencies.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05B7417F-D250-74A6-431A-40022E238232}"/>
              </a:ext>
            </a:extLst>
          </p:cNvPr>
          <p:cNvSpPr txBox="1">
            <a:spLocks/>
          </p:cNvSpPr>
          <p:nvPr/>
        </p:nvSpPr>
        <p:spPr bwMode="auto">
          <a:xfrm>
            <a:off x="6314831" y="63087"/>
            <a:ext cx="5514124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Benefits/Limits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137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04708" y="1447800"/>
            <a:ext cx="11102852" cy="3086100"/>
          </a:xfrm>
        </p:spPr>
        <p:txBody>
          <a:bodyPr>
            <a:no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Rapid response ≠ researchers’ comparative advantage. We must improve our ability to respond to sudden changes. 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HFL SE survey data can not only: 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improve ability to describe dynamics and risk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do better inference 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add value to HFL geospatial data and ML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>
              <a:solidFill>
                <a:schemeClr val="bg1"/>
              </a:solidFill>
              <a:effectLst/>
              <a:latin typeface="Georgia" panose="02040502050405020303" pitchFamily="18" charset="0"/>
              <a:ea typeface="DengXian" panose="02010600030101010101" pitchFamily="2" charset="-122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  <a:ea typeface="DengXian" panose="02010600030101010101" pitchFamily="2" charset="-122"/>
              </a:rPr>
              <a:t>HFL SE survey data can also enable analytical tasks that researchers undersupply currently.</a:t>
            </a:r>
            <a:endParaRPr lang="en-US" b="1" dirty="0">
              <a:solidFill>
                <a:schemeClr val="bg1"/>
              </a:solidFill>
              <a:effectLst/>
              <a:latin typeface="Georgia" panose="02040502050405020303" pitchFamily="18" charset="0"/>
              <a:ea typeface="DengXian" panose="02010600030101010101" pitchFamily="2" charset="-122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effectLst/>
              <a:latin typeface="Georgia" panose="02040502050405020303" pitchFamily="18" charset="0"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BB5C85A-6462-8069-BDB4-A39D8C15E7B4}"/>
              </a:ext>
            </a:extLst>
          </p:cNvPr>
          <p:cNvSpPr txBox="1">
            <a:spLocks/>
          </p:cNvSpPr>
          <p:nvPr/>
        </p:nvSpPr>
        <p:spPr bwMode="auto">
          <a:xfrm>
            <a:off x="6200775" y="63087"/>
            <a:ext cx="562818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What role for HFL survey data in </a:t>
            </a:r>
            <a:r>
              <a:rPr lang="en-US" sz="3000" b="1" kern="0" dirty="0" err="1">
                <a:latin typeface="Georgia" pitchFamily="18" charset="0"/>
                <a:ea typeface="+mj-ea"/>
                <a:cs typeface="+mj-cs"/>
              </a:rPr>
              <a:t>polycrisis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 era?</a:t>
            </a:r>
          </a:p>
        </p:txBody>
      </p:sp>
    </p:spTree>
    <p:extLst>
      <p:ext uri="{BB962C8B-B14F-4D97-AF65-F5344CB8AC3E}">
        <p14:creationId xmlns:p14="http://schemas.microsoft.com/office/powerpoint/2010/main" val="137971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14E4A-B782-8708-FD4B-EAB28C486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8AA442F-BE90-4050-AB82-6CD8E30B71C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2815" y="1176202"/>
            <a:ext cx="11554615" cy="3086100"/>
          </a:xfrm>
        </p:spPr>
        <p:txBody>
          <a:bodyPr>
            <a:no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Use to design interventions that can build resilience. 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Example: index-based livestock insurance (IBLI)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  <a:ea typeface="DengXian" panose="02010600030101010101" pitchFamily="2" charset="-122"/>
              </a:rPr>
              <a:t>HFL survey data enabled original IBLI design and piloting.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  <a:ea typeface="DengXian" panose="02010600030101010101" pitchFamily="2" charset="-122"/>
              </a:rPr>
              <a:t>(Chantarat et al.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  <a:ea typeface="DengXian" panose="02010600030101010101" pitchFamily="2" charset="-122"/>
              </a:rPr>
              <a:t> JRI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  <a:ea typeface="DengXian" panose="02010600030101010101" pitchFamily="2" charset="-122"/>
              </a:rPr>
              <a:t>2013)</a:t>
            </a:r>
          </a:p>
          <a:p>
            <a:pPr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itchFamily="18" charset="0"/>
                <a:cs typeface="Arial" charset="0"/>
              </a:rPr>
              <a:t>Enabled quasi-experimental comparison of IBLI vs. cash transfers. </a:t>
            </a:r>
            <a:r>
              <a:rPr lang="en-US" sz="1400" dirty="0">
                <a:solidFill>
                  <a:schemeClr val="bg1"/>
                </a:solidFill>
                <a:latin typeface="Georgia" pitchFamily="18" charset="0"/>
                <a:cs typeface="Arial" charset="0"/>
              </a:rPr>
              <a:t>(Jensen et al. </a:t>
            </a:r>
            <a:r>
              <a:rPr lang="en-US" sz="1400" i="1" dirty="0">
                <a:solidFill>
                  <a:schemeClr val="bg1"/>
                </a:solidFill>
                <a:latin typeface="Georgia" pitchFamily="18" charset="0"/>
                <a:cs typeface="Arial" charset="0"/>
              </a:rPr>
              <a:t>JDE</a:t>
            </a:r>
            <a:r>
              <a:rPr lang="en-US" sz="1400" dirty="0">
                <a:solidFill>
                  <a:schemeClr val="bg1"/>
                </a:solidFill>
                <a:latin typeface="Georgia" pitchFamily="18" charset="0"/>
                <a:cs typeface="Arial" charset="0"/>
              </a:rPr>
              <a:t> 2017)</a:t>
            </a:r>
          </a:p>
          <a:p>
            <a:pPr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itchFamily="18" charset="0"/>
                <a:cs typeface="Arial" charset="0"/>
              </a:rPr>
              <a:t>End result: IBLI scaled from pilot in small parts of 2 countries to broader use in 4 (and growing: Kenya Livestock Insurance Program, DRIVE).  ~600K people covered to date, expected/targeted &gt;1.5M by end-2025. 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solidFill>
                <a:schemeClr val="bg1"/>
              </a:solidFill>
              <a:effectLst/>
              <a:latin typeface="Georgia" panose="02040502050405020303" pitchFamily="18" charset="0"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21ED0D49-F7C5-EC7D-5A89-4DBCEB2F9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 descr="A book cover of a book&#10;&#10;Description automatically generated">
            <a:extLst>
              <a:ext uri="{FF2B5EF4-FFF2-40B4-BE49-F238E27FC236}">
                <a16:creationId xmlns:a16="http://schemas.microsoft.com/office/drawing/2014/main" id="{F8E5D0CB-A3B8-FE5B-6037-5C916CF86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385" y="3956539"/>
            <a:ext cx="1826846" cy="2750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4B6704-5174-C35F-5034-05642C1A2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2098" y="4233985"/>
            <a:ext cx="2967803" cy="262401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73295BB-C843-3123-C505-26E9D58272E3}"/>
              </a:ext>
            </a:extLst>
          </p:cNvPr>
          <p:cNvGrpSpPr/>
          <p:nvPr/>
        </p:nvGrpSpPr>
        <p:grpSpPr>
          <a:xfrm>
            <a:off x="1214791" y="4119915"/>
            <a:ext cx="2866201" cy="2721475"/>
            <a:chOff x="1214791" y="4080840"/>
            <a:chExt cx="2866201" cy="272147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2547F40-2909-4706-7F10-B1B9A3C69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152" t="52269" r="3735" b="21291"/>
            <a:stretch/>
          </p:blipFill>
          <p:spPr>
            <a:xfrm>
              <a:off x="1504892" y="4440115"/>
              <a:ext cx="2286000" cy="23622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86A6F8-0E31-82F2-7FCD-02BA414407F7}"/>
                </a:ext>
              </a:extLst>
            </p:cNvPr>
            <p:cNvSpPr txBox="1"/>
            <p:nvPr/>
          </p:nvSpPr>
          <p:spPr>
            <a:xfrm>
              <a:off x="1214791" y="4080840"/>
              <a:ext cx="2866201" cy="359275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Georgia" panose="02040502050405020303" pitchFamily="18" charset="0"/>
                </a:rPr>
                <a:t>Pilot areas</a:t>
              </a:r>
            </a:p>
          </p:txBody>
        </p:sp>
      </p:grpSp>
      <p:sp>
        <p:nvSpPr>
          <p:cNvPr id="10" name="Title 5">
            <a:extLst>
              <a:ext uri="{FF2B5EF4-FFF2-40B4-BE49-F238E27FC236}">
                <a16:creationId xmlns:a16="http://schemas.microsoft.com/office/drawing/2014/main" id="{03D81646-14F5-AE1C-EF27-65B8646F025D}"/>
              </a:ext>
            </a:extLst>
          </p:cNvPr>
          <p:cNvSpPr txBox="1">
            <a:spLocks/>
          </p:cNvSpPr>
          <p:nvPr/>
        </p:nvSpPr>
        <p:spPr bwMode="auto">
          <a:xfrm>
            <a:off x="6200775" y="63087"/>
            <a:ext cx="562818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What role for HFL survey data in </a:t>
            </a:r>
            <a:r>
              <a:rPr lang="en-US" sz="3000" b="1" kern="0" dirty="0" err="1">
                <a:latin typeface="Georgia" pitchFamily="18" charset="0"/>
                <a:ea typeface="+mj-ea"/>
                <a:cs typeface="+mj-cs"/>
              </a:rPr>
              <a:t>polycrisis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 era?</a:t>
            </a:r>
          </a:p>
        </p:txBody>
      </p:sp>
    </p:spTree>
    <p:extLst>
      <p:ext uri="{BB962C8B-B14F-4D97-AF65-F5344CB8AC3E}">
        <p14:creationId xmlns:p14="http://schemas.microsoft.com/office/powerpoint/2010/main" val="2669760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C9641-B325-03C3-1E3A-CFE5496DF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6D0EBF-5A2B-53EF-084D-A8EE2681BDC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04708" y="1310613"/>
            <a:ext cx="11102852" cy="737262"/>
          </a:xfrm>
        </p:spPr>
        <p:txBody>
          <a:bodyPr>
            <a:no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Use for early warning and geographic targeting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3E273C89-86B7-44CF-D7FD-0D4B682FB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2B062931-DD1C-E777-7A9C-2D12665F4F93}"/>
              </a:ext>
            </a:extLst>
          </p:cNvPr>
          <p:cNvSpPr txBox="1">
            <a:spLocks/>
          </p:cNvSpPr>
          <p:nvPr/>
        </p:nvSpPr>
        <p:spPr bwMode="auto">
          <a:xfrm>
            <a:off x="6200775" y="63087"/>
            <a:ext cx="562818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What role for HFL survey data in </a:t>
            </a:r>
            <a:r>
              <a:rPr lang="en-US" sz="3000" b="1" kern="0" dirty="0" err="1">
                <a:latin typeface="Georgia" pitchFamily="18" charset="0"/>
                <a:ea typeface="+mj-ea"/>
                <a:cs typeface="+mj-cs"/>
              </a:rPr>
              <a:t>polycrisis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 era?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57A6B20-3FFC-783C-B525-7B909C6A9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4708" y="1924050"/>
            <a:ext cx="10704438" cy="92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9" tIns="45714" rIns="91429" bIns="45714"/>
          <a:lstStyle/>
          <a:p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Most empirical economic analysis inherently backward looking; policy advice is forward-looking. HFL survey data allow for (i) rapid updating, (ii) nowcasting/forecasting for early warning and geographic targeting. High value of high frequency sentinel site data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(Constenla et al. in review).</a:t>
            </a:r>
          </a:p>
          <a:p>
            <a:pPr marL="342900" indent="-342900" eaLnBrk="1" hangingPunct="1">
              <a:buFontTx/>
              <a:buChar char="-"/>
            </a:pPr>
            <a:endParaRPr lang="en-US" sz="2400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8C825E-7D7A-DE5A-B7A9-5BB48D27C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289" y="3467100"/>
            <a:ext cx="6217422" cy="324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40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9F425-88C7-1A1C-31F1-8C5FBA0AE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92D625-6182-63C7-E1EA-C9145111798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6157" y="1311477"/>
            <a:ext cx="11102852" cy="3086100"/>
          </a:xfrm>
        </p:spPr>
        <p:txBody>
          <a:bodyPr>
            <a:no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In </a:t>
            </a:r>
            <a:r>
              <a:rPr lang="en-US" b="1" dirty="0" err="1">
                <a:solidFill>
                  <a:schemeClr val="bg1"/>
                </a:solidFill>
                <a:latin typeface="Georgia" panose="02040502050405020303" pitchFamily="18" charset="0"/>
              </a:rPr>
              <a:t>polycrisis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 era, HFL survey data are more valuable than ever. Help answer policymakers’ questions in face of growing risk and shocks: 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What gains from emergency preparedness?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Behavioral responses to risk/shocks measured right.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What benefits from response to shocks?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Transitory vs. seasonal vs. chronic and possibility of poverty traps. Inference using ‘within’ variation.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- Which tool(s) to use?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More A/B testing, less H</a:t>
            </a:r>
            <a:r>
              <a:rPr lang="en-US" baseline="-25000" dirty="0">
                <a:solidFill>
                  <a:schemeClr val="bg1"/>
                </a:solidFill>
                <a:latin typeface="Georgia" panose="02040502050405020303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=0 testing. Test under varied states of nature.</a:t>
            </a:r>
            <a:endParaRPr lang="en-US" dirty="0">
              <a:effectLst/>
              <a:latin typeface="Georgia" panose="02040502050405020303" pitchFamily="18" charset="0"/>
              <a:ea typeface="DengXian" panose="02010600030101010101" pitchFamily="2" charset="-122"/>
            </a:endParaRPr>
          </a:p>
          <a:p>
            <a:pPr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Where and when to respond?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Nowcasting/forecasting maps</a:t>
            </a:r>
          </a:p>
          <a:p>
            <a:pPr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How to customized bundled responses?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Sufficient variation in sites to identify heterogeneous and interaction effects.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Researchers have lots to do to help build resilience to </a:t>
            </a:r>
            <a:r>
              <a:rPr lang="en-US" b="1" dirty="0" err="1">
                <a:solidFill>
                  <a:schemeClr val="bg1"/>
                </a:solidFill>
                <a:latin typeface="Georgia" panose="02040502050405020303" pitchFamily="18" charset="0"/>
              </a:rPr>
              <a:t>polycrisis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!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CEF28535-FBF7-E762-43E1-5A10E59B3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5">
            <a:extLst>
              <a:ext uri="{FF2B5EF4-FFF2-40B4-BE49-F238E27FC236}">
                <a16:creationId xmlns:a16="http://schemas.microsoft.com/office/drawing/2014/main" id="{5D1E0229-9878-F760-FB74-602E3197E860}"/>
              </a:ext>
            </a:extLst>
          </p:cNvPr>
          <p:cNvSpPr txBox="1">
            <a:spLocks/>
          </p:cNvSpPr>
          <p:nvPr/>
        </p:nvSpPr>
        <p:spPr bwMode="auto">
          <a:xfrm>
            <a:off x="4853354" y="106959"/>
            <a:ext cx="7077201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Why </a:t>
            </a:r>
            <a:r>
              <a:rPr lang="en-US" sz="3200" b="1" u="sng" kern="0" dirty="0">
                <a:latin typeface="Georgia" pitchFamily="18" charset="0"/>
                <a:ea typeface="+mj-ea"/>
                <a:cs typeface="+mj-cs"/>
              </a:rPr>
              <a:t>high-frequency longitudinal</a:t>
            </a:r>
            <a:r>
              <a:rPr lang="en-US" sz="3200" b="1" kern="0" dirty="0">
                <a:latin typeface="Georgia" pitchFamily="18" charset="0"/>
                <a:ea typeface="+mj-ea"/>
                <a:cs typeface="+mj-cs"/>
              </a:rPr>
              <a:t> (HFL) 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national survey data?</a:t>
            </a:r>
          </a:p>
        </p:txBody>
      </p:sp>
    </p:spTree>
    <p:extLst>
      <p:ext uri="{BB962C8B-B14F-4D97-AF65-F5344CB8AC3E}">
        <p14:creationId xmlns:p14="http://schemas.microsoft.com/office/powerpoint/2010/main" val="1986744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31277" y="2512635"/>
            <a:ext cx="10929445" cy="3086100"/>
          </a:xfrm>
        </p:spPr>
        <p:txBody>
          <a:bodyPr>
            <a:no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000000"/>
              </a:solidFill>
              <a:latin typeface="Georgia" panose="02040502050405020303" pitchFamily="18" charset="0"/>
              <a:ea typeface="Calibri" panose="020F0502020204030204" pitchFamily="34" charset="0"/>
            </a:endParaRPr>
          </a:p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Thank you for your time and interest!</a:t>
            </a:r>
          </a:p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000000"/>
              </a:solidFill>
              <a:latin typeface="Georgia" panose="02040502050405020303" pitchFamily="18" charset="0"/>
              <a:ea typeface="Calibri" panose="020F0502020204030204" pitchFamily="34" charset="0"/>
            </a:endParaRPr>
          </a:p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Follow-up questions/comments? </a:t>
            </a:r>
          </a:p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Email me: </a:t>
            </a: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  <a:hlinkClick r:id="rId2"/>
              </a:rPr>
              <a:t>cbb2@cornell.edu</a:t>
            </a:r>
            <a:r>
              <a:rPr lang="en-US" b="1" dirty="0">
                <a:solidFill>
                  <a:srgbClr val="000000"/>
                </a:solidFill>
                <a:latin typeface="Georgia" panose="02040502050405020303" pitchFamily="18" charset="0"/>
                <a:ea typeface="Calibri" panose="020F0502020204030204" pitchFamily="34" charset="0"/>
              </a:rPr>
              <a:t> </a:t>
            </a:r>
            <a:endParaRPr lang="en-US" b="1" dirty="0">
              <a:solidFill>
                <a:srgbClr val="000000"/>
              </a:solidFill>
              <a:effectLst/>
              <a:latin typeface="Georgia" panose="02040502050405020303" pitchFamily="18" charset="0"/>
              <a:ea typeface="Calibri" panose="020F0502020204030204" pitchFamily="34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4CD45E33-41F4-4A0D-A123-3E086237D1B3}"/>
              </a:ext>
            </a:extLst>
          </p:cNvPr>
          <p:cNvSpPr txBox="1">
            <a:spLocks/>
          </p:cNvSpPr>
          <p:nvPr/>
        </p:nvSpPr>
        <p:spPr bwMode="auto">
          <a:xfrm>
            <a:off x="5027942" y="66675"/>
            <a:ext cx="46863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9434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4462" y="1291102"/>
            <a:ext cx="9331569" cy="21378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Statistically representative observational data essential for accurate descriptive/predictive analysis. Often useful for inferential analysis.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World Bank established LSMS &gt;40 years ago for comparable measurement of living standards defined broadly. With improved measurement came improved analysis.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				– Angus Deaton 1997 (and 2018)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“To direct scarce resources to where they can do the greatest good, actions must be guided by reliable information … Measurement drives diagnosis and response. ”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				– Barrett (</a:t>
            </a: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</a:rPr>
              <a:t>Science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 2010)</a:t>
            </a:r>
          </a:p>
          <a:p>
            <a:pPr marL="0" indent="0">
              <a:buNone/>
            </a:pPr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5">
            <a:extLst>
              <a:ext uri="{FF2B5EF4-FFF2-40B4-BE49-F238E27FC236}">
                <a16:creationId xmlns:a16="http://schemas.microsoft.com/office/drawing/2014/main" id="{3CD39138-2085-4B13-80D5-E00B1C068474}"/>
              </a:ext>
            </a:extLst>
          </p:cNvPr>
          <p:cNvSpPr txBox="1">
            <a:spLocks/>
          </p:cNvSpPr>
          <p:nvPr/>
        </p:nvSpPr>
        <p:spPr bwMode="auto">
          <a:xfrm>
            <a:off x="6275754" y="63087"/>
            <a:ext cx="5553201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Why national survey data?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87114F-6499-A0DC-6A9C-4D9FC8C07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7137" y="1267605"/>
            <a:ext cx="1801817" cy="2885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569F88-5BCF-3C43-2B74-76770DEC6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7137" y="4321515"/>
            <a:ext cx="1801816" cy="229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1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60A919-8FF3-0CFE-B72E-9868CDF0C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112DAF-E8CE-758E-E281-BEA98B782BD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33046" y="1413049"/>
            <a:ext cx="7870092" cy="2201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Living standards are dynamic. A solid understanding of dynamic living standards requires HFL data.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1. 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Differentiating chronic vs. transitory state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(poverty/food insecurity/ill health) matters fundamentally to policy design and evaluation.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2. 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Seasonality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 looms large for the poor (esp. rural poor). Surveys every few years either miss seasonality or create seasonal mismatch issues in intertemporal comparison. </a:t>
            </a:r>
          </a:p>
          <a:p>
            <a:pPr marL="0" indent="0">
              <a:buNone/>
            </a:pPr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02EAF88A-44D7-F71A-7289-0B5B5771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5">
            <a:extLst>
              <a:ext uri="{FF2B5EF4-FFF2-40B4-BE49-F238E27FC236}">
                <a16:creationId xmlns:a16="http://schemas.microsoft.com/office/drawing/2014/main" id="{98695A75-9AE3-B974-79BE-B90E606E9BCC}"/>
              </a:ext>
            </a:extLst>
          </p:cNvPr>
          <p:cNvSpPr txBox="1">
            <a:spLocks/>
          </p:cNvSpPr>
          <p:nvPr/>
        </p:nvSpPr>
        <p:spPr bwMode="auto">
          <a:xfrm>
            <a:off x="4853354" y="106959"/>
            <a:ext cx="7077201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Why </a:t>
            </a:r>
            <a:r>
              <a:rPr lang="en-US" sz="3200" b="1" u="sng" kern="0" dirty="0">
                <a:latin typeface="Georgia" pitchFamily="18" charset="0"/>
                <a:ea typeface="+mj-ea"/>
                <a:cs typeface="+mj-cs"/>
              </a:rPr>
              <a:t>high-frequency longitudinal</a:t>
            </a:r>
            <a:r>
              <a:rPr lang="en-US" sz="3200" b="1" kern="0" dirty="0">
                <a:latin typeface="Georgia" pitchFamily="18" charset="0"/>
                <a:ea typeface="+mj-ea"/>
                <a:cs typeface="+mj-cs"/>
              </a:rPr>
              <a:t> (HFL) 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national survey data?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422C48-10CA-5AB7-ADBE-C3738CBA6A63}"/>
              </a:ext>
            </a:extLst>
          </p:cNvPr>
          <p:cNvGrpSpPr/>
          <p:nvPr/>
        </p:nvGrpSpPr>
        <p:grpSpPr>
          <a:xfrm>
            <a:off x="8985294" y="1963146"/>
            <a:ext cx="2914621" cy="4773517"/>
            <a:chOff x="8975969" y="1803663"/>
            <a:chExt cx="2914621" cy="47735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215245-8F57-CE9B-5C16-DF6C35146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3536" r="50000"/>
            <a:stretch/>
          </p:blipFill>
          <p:spPr>
            <a:xfrm>
              <a:off x="9144000" y="1803663"/>
              <a:ext cx="2651918" cy="222222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1D5807-AB1A-E491-5681-2ABEED941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8727"/>
            <a:stretch/>
          </p:blipFill>
          <p:spPr>
            <a:xfrm>
              <a:off x="9144000" y="4025888"/>
              <a:ext cx="2651918" cy="224649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129835E-B682-5251-FF1F-374E255E20FF}"/>
                </a:ext>
              </a:extLst>
            </p:cNvPr>
            <p:cNvSpPr txBox="1"/>
            <p:nvPr/>
          </p:nvSpPr>
          <p:spPr>
            <a:xfrm>
              <a:off x="8975969" y="6248934"/>
              <a:ext cx="2914621" cy="3282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algn="r"/>
              <a:r>
                <a:rPr lang="en-US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Source: Barrett &amp; Headey (IFPRI 2014) using data from Bloem et al. (HKI 2003)</a:t>
              </a:r>
            </a:p>
            <a:p>
              <a:pPr algn="r"/>
              <a:endParaRPr lang="en-US" sz="24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EAD061B-7AE1-6A44-2AA2-FAE8AF2CB88D}"/>
              </a:ext>
            </a:extLst>
          </p:cNvPr>
          <p:cNvSpPr txBox="1"/>
          <p:nvPr/>
        </p:nvSpPr>
        <p:spPr>
          <a:xfrm>
            <a:off x="9089292" y="1204107"/>
            <a:ext cx="2706626" cy="81966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Child wasting in Bangladesh</a:t>
            </a:r>
            <a:endParaRPr lang="en-US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382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6E882-AE49-242D-3850-8A5E721C0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CBDA4D-1920-6580-DEAC-5D7B7A65E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33046" y="1413049"/>
            <a:ext cx="10316308" cy="2201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3. 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Dynamics introduce risk and uncertainty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. It’s hard to understand human behavior and well-being without explicitly considering risk. 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Risk aversion and defensive actions/investments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	▪ moments beyond the mean matter to behavior and well-being.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Non-stationarity and shocks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	▪ inference commonly assumes stationary DGPs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4. </a:t>
            </a:r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Improved inference 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about what causes change in living standards. 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FE estimators –true intertemporal change; time invariant </a:t>
            </a:r>
            <a:r>
              <a:rPr lang="en-US" dirty="0" err="1">
                <a:solidFill>
                  <a:schemeClr val="bg1"/>
                </a:solidFill>
                <a:latin typeface="Georgia" panose="02040502050405020303" pitchFamily="18" charset="0"/>
              </a:rPr>
              <a:t>unobservables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Improve external validity – Rosenzweig &amp; Udry (</a:t>
            </a:r>
            <a:r>
              <a:rPr lang="en-US" i="1" dirty="0" err="1">
                <a:solidFill>
                  <a:schemeClr val="bg1"/>
                </a:solidFill>
                <a:latin typeface="Georgia" panose="02040502050405020303" pitchFamily="18" charset="0"/>
              </a:rPr>
              <a:t>REStudies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 2020)</a:t>
            </a:r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FCD3F357-DFF0-E83F-9A1E-EA820A23C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1B6B233E-249F-094A-88F6-F07B609082DB}"/>
              </a:ext>
            </a:extLst>
          </p:cNvPr>
          <p:cNvSpPr txBox="1">
            <a:spLocks/>
          </p:cNvSpPr>
          <p:nvPr/>
        </p:nvSpPr>
        <p:spPr bwMode="auto">
          <a:xfrm>
            <a:off x="4853354" y="106959"/>
            <a:ext cx="7077201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Why </a:t>
            </a:r>
            <a:r>
              <a:rPr lang="en-US" sz="3200" b="1" u="sng" kern="0" dirty="0">
                <a:latin typeface="Georgia" pitchFamily="18" charset="0"/>
                <a:ea typeface="+mj-ea"/>
                <a:cs typeface="+mj-cs"/>
              </a:rPr>
              <a:t>high-frequency longitudinal</a:t>
            </a:r>
            <a:r>
              <a:rPr lang="en-US" sz="3200" b="1" kern="0" dirty="0">
                <a:latin typeface="Georgia" pitchFamily="18" charset="0"/>
                <a:ea typeface="+mj-ea"/>
                <a:cs typeface="+mj-cs"/>
              </a:rPr>
              <a:t> (HFL) 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national survey data?</a:t>
            </a:r>
          </a:p>
        </p:txBody>
      </p:sp>
    </p:spTree>
    <p:extLst>
      <p:ext uri="{BB962C8B-B14F-4D97-AF65-F5344CB8AC3E}">
        <p14:creationId xmlns:p14="http://schemas.microsoft.com/office/powerpoint/2010/main" val="354556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5046" y="1387119"/>
            <a:ext cx="7956062" cy="29063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HFL data esp. important amid </a:t>
            </a:r>
            <a:r>
              <a:rPr lang="en-US" dirty="0" err="1">
                <a:solidFill>
                  <a:schemeClr val="bg1"/>
                </a:solidFill>
                <a:latin typeface="Georgia" panose="02040502050405020303" pitchFamily="18" charset="0"/>
              </a:rPr>
              <a:t>polycrisis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. Multivariate risks growing: weather, conflict, prices, pandemics, etc. Solid inference around effective interventions crucial. Must parse chronic/seasonal/transitory effects of shocks.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Distinction b/n s-run humanitarian and longer-run development interventions is increasingly blurred,       esp. in low-income settings.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Hence attention to ‘resilience’ = s</a:t>
            </a:r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hock-proofing continuous improvemen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 in living standards.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6">
            <a:extLst>
              <a:ext uri="{FF2B5EF4-FFF2-40B4-BE49-F238E27FC236}">
                <a16:creationId xmlns:a16="http://schemas.microsoft.com/office/drawing/2014/main" id="{A22E2F7A-178F-4FBF-B129-553A991789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497" y="24003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F3703CE3-C04B-4729-BC23-2DDB5826C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1979" y="-2131657"/>
            <a:ext cx="5504233" cy="249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BF963161-5B8A-33A6-4475-51F71739E07D}"/>
              </a:ext>
            </a:extLst>
          </p:cNvPr>
          <p:cNvSpPr txBox="1">
            <a:spLocks/>
          </p:cNvSpPr>
          <p:nvPr/>
        </p:nvSpPr>
        <p:spPr bwMode="auto">
          <a:xfrm>
            <a:off x="7142655" y="63087"/>
            <a:ext cx="46863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 err="1">
                <a:latin typeface="Georgia" pitchFamily="18" charset="0"/>
                <a:ea typeface="+mj-ea"/>
                <a:cs typeface="+mj-cs"/>
              </a:rPr>
              <a:t>Polycrisis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 era</a:t>
            </a:r>
          </a:p>
        </p:txBody>
      </p:sp>
      <p:pic>
        <p:nvPicPr>
          <p:cNvPr id="13" name="Picture 12" descr="A graph with blue lines and numbers&#10;&#10;Description automatically generated">
            <a:extLst>
              <a:ext uri="{FF2B5EF4-FFF2-40B4-BE49-F238E27FC236}">
                <a16:creationId xmlns:a16="http://schemas.microsoft.com/office/drawing/2014/main" id="{07D824BE-87A9-8C02-13D5-2EC923DB13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257" y="4067084"/>
            <a:ext cx="3977424" cy="28075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0EB535-ADBD-7E9B-699F-F00BC50524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856" t="1479" r="8223" b="7302"/>
          <a:stretch/>
        </p:blipFill>
        <p:spPr>
          <a:xfrm>
            <a:off x="7881771" y="1213464"/>
            <a:ext cx="4179767" cy="290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4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07BF8-17B9-A5D9-592A-F34650C83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4B2EEB9C-0263-53FC-53AA-F7D5CB1A8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9">
            <a:extLst>
              <a:ext uri="{FF2B5EF4-FFF2-40B4-BE49-F238E27FC236}">
                <a16:creationId xmlns:a16="http://schemas.microsoft.com/office/drawing/2014/main" id="{216C40CD-46CE-20CD-AFED-C95E6214F0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1979" y="-2131657"/>
            <a:ext cx="5504233" cy="249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46AB515B-7F64-0C7E-D228-2FC4113C4DF8}"/>
              </a:ext>
            </a:extLst>
          </p:cNvPr>
          <p:cNvSpPr txBox="1">
            <a:spLocks/>
          </p:cNvSpPr>
          <p:nvPr/>
        </p:nvSpPr>
        <p:spPr bwMode="auto">
          <a:xfrm>
            <a:off x="7142655" y="63087"/>
            <a:ext cx="46863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 err="1">
                <a:latin typeface="Georgia" pitchFamily="18" charset="0"/>
                <a:ea typeface="+mj-ea"/>
                <a:cs typeface="+mj-cs"/>
              </a:rPr>
              <a:t>Polycrisis</a:t>
            </a: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, poverty traps, and resilience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5C38FFB-BED4-993D-B978-3909E0214530}"/>
              </a:ext>
            </a:extLst>
          </p:cNvPr>
          <p:cNvGrpSpPr/>
          <p:nvPr/>
        </p:nvGrpSpPr>
        <p:grpSpPr>
          <a:xfrm>
            <a:off x="1152162" y="3290879"/>
            <a:ext cx="5448335" cy="3444071"/>
            <a:chOff x="4942704" y="1335490"/>
            <a:chExt cx="3990158" cy="2893207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544A050-4425-0FD0-BEB5-745669CA3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2704" y="1335490"/>
              <a:ext cx="3990158" cy="2893207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434323-7431-4095-932B-EDCE22D0B951}"/>
                </a:ext>
              </a:extLst>
            </p:cNvPr>
            <p:cNvCxnSpPr>
              <a:cxnSpLocks/>
            </p:cNvCxnSpPr>
            <p:nvPr/>
          </p:nvCxnSpPr>
          <p:spPr>
            <a:xfrm>
              <a:off x="5402664" y="3124200"/>
              <a:ext cx="3284136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D2EF478-596C-CEBD-2931-5F9C2BE22A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200" y="1524000"/>
              <a:ext cx="0" cy="23622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C857B223-D6DF-5DBE-C4C9-4F0F5BF78A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67203" y="2874969"/>
              <a:ext cx="1056874" cy="2326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9pPr>
            </a:lstStyle>
            <a:p>
              <a:pPr eaLnBrk="1" hangingPunct="1"/>
              <a:r>
                <a:rPr lang="en-US" sz="1200" b="1" dirty="0">
                  <a:latin typeface="+mn-lt"/>
                </a:rPr>
                <a:t>poverty line</a:t>
              </a:r>
            </a:p>
          </p:txBody>
        </p:sp>
      </p:grpSp>
      <p:sp>
        <p:nvSpPr>
          <p:cNvPr id="16390" name="Rectangle 3"/>
          <p:cNvSpPr>
            <a:spLocks noChangeArrowheads="1"/>
          </p:cNvSpPr>
          <p:nvPr/>
        </p:nvSpPr>
        <p:spPr bwMode="auto">
          <a:xfrm>
            <a:off x="580415" y="1233292"/>
            <a:ext cx="11127030" cy="93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9" tIns="45714" rIns="91429" bIns="45714"/>
          <a:lstStyle/>
          <a:p>
            <a:pPr>
              <a:buFont typeface="Arial" charset="0"/>
              <a:buNone/>
            </a:pPr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Poverty traps increasingly understood as arising due to catastrophic risk exposure and/or the experience of catastrophic shocks. Reasonable theory exists, rooting resilience in living standards.</a:t>
            </a:r>
          </a:p>
        </p:txBody>
      </p:sp>
      <p:pic>
        <p:nvPicPr>
          <p:cNvPr id="26" name="Picture 25" descr="A picture containing text, outdoor, ground, person&#10;&#10;Description automatically generated">
            <a:extLst>
              <a:ext uri="{FF2B5EF4-FFF2-40B4-BE49-F238E27FC236}">
                <a16:creationId xmlns:a16="http://schemas.microsoft.com/office/drawing/2014/main" id="{D7269950-1BF3-5EFD-A890-F74D5CDA6C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095" y="3405445"/>
            <a:ext cx="2218803" cy="3329505"/>
          </a:xfrm>
          <a:prstGeom prst="rect">
            <a:avLst/>
          </a:prstGeom>
        </p:spPr>
      </p:pic>
      <p:pic>
        <p:nvPicPr>
          <p:cNvPr id="18" name="Picture 2" descr="One Illness Away: Why People Become Poor and How They Escape Poverty:  Krishna, Anirudh: 9780199584512: Amazon.com: Books">
            <a:extLst>
              <a:ext uri="{FF2B5EF4-FFF2-40B4-BE49-F238E27FC236}">
                <a16:creationId xmlns:a16="http://schemas.microsoft.com/office/drawing/2014/main" id="{CA9AFB2C-9761-9035-4774-D1AC3AF8E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806" y="2485975"/>
            <a:ext cx="2146691" cy="322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EBB3572D-B42F-4B57-EDEA-95AEA038A5C8}"/>
              </a:ext>
            </a:extLst>
          </p:cNvPr>
          <p:cNvGrpSpPr/>
          <p:nvPr/>
        </p:nvGrpSpPr>
        <p:grpSpPr>
          <a:xfrm>
            <a:off x="1633418" y="2704137"/>
            <a:ext cx="4084710" cy="593466"/>
            <a:chOff x="2003428" y="2875581"/>
            <a:chExt cx="3714699" cy="42202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6A27109-940B-AE74-7C12-AC24FBEFE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31511" y="2875581"/>
              <a:ext cx="3586616" cy="42202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9EA8238-B790-929F-A7E0-C2506379C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03428" y="2894146"/>
              <a:ext cx="144789" cy="403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5070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95FC2-8FD8-E254-892C-28E3509A2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7D17443C-6C3A-90B8-19E1-696ED526C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6">
            <a:extLst>
              <a:ext uri="{FF2B5EF4-FFF2-40B4-BE49-F238E27FC236}">
                <a16:creationId xmlns:a16="http://schemas.microsoft.com/office/drawing/2014/main" id="{8020B40C-C2BA-0BA4-498F-2DA42DA4F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33" y="3140738"/>
            <a:ext cx="6649873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“our empirical understanding of development resilience in developing countries remains remarkably limited, primarily because of data shortcomings. … [The world needs] a </a:t>
            </a:r>
            <a:r>
              <a:rPr lang="en-US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multicountry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 system of high-frequency, long-term sentinel sites in the world’s most vulnerable (and largely rural) regions. …</a:t>
            </a:r>
            <a:r>
              <a:rPr lang="en-US" sz="2000" b="0" i="0" u="none" strike="noStrike" baseline="0" dirty="0">
                <a:solidFill>
                  <a:schemeClr val="bg1"/>
                </a:solidFill>
                <a:latin typeface="Georgia" panose="02040502050405020303" pitchFamily="18" charset="0"/>
              </a:rPr>
              <a:t> In an increasingly volatile world, good data are essential. Such data will help the global community build development resilience and eliminate hunger, extreme poverty, and vulnerability in the generation ahead.”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	</a:t>
            </a:r>
          </a:p>
          <a:p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			</a:t>
            </a: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5CC7FD60-2E25-DAC6-77AF-B13F0CA8A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1979" y="-2131657"/>
            <a:ext cx="5504233" cy="249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1B3CE4-C87E-C285-98E5-918377864716}"/>
              </a:ext>
            </a:extLst>
          </p:cNvPr>
          <p:cNvSpPr txBox="1"/>
          <p:nvPr/>
        </p:nvSpPr>
        <p:spPr>
          <a:xfrm>
            <a:off x="627271" y="1267605"/>
            <a:ext cx="108613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US" sz="2400" i="0" u="none" strike="noStrike" baseline="0" dirty="0">
                <a:solidFill>
                  <a:schemeClr val="bg1"/>
                </a:solidFill>
                <a:latin typeface="Georgia" panose="02040502050405020303" pitchFamily="18" charset="0"/>
              </a:rPr>
              <a:t>HFL survey data especially important for studying resilience. </a:t>
            </a:r>
            <a:endParaRPr lang="en-US" sz="2400" b="0" i="0" u="none" strike="noStrike" baseline="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8CBDE3-7FD3-9710-0F8D-DBFD0B0BD7DE}"/>
              </a:ext>
            </a:extLst>
          </p:cNvPr>
          <p:cNvSpPr txBox="1"/>
          <p:nvPr/>
        </p:nvSpPr>
        <p:spPr>
          <a:xfrm>
            <a:off x="3688862" y="2336800"/>
            <a:ext cx="1391138" cy="13113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r"/>
            <a:endParaRPr lang="en-US" sz="2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C6D97C-DA39-E84F-811E-705D61C42817}"/>
              </a:ext>
            </a:extLst>
          </p:cNvPr>
          <p:cNvGrpSpPr/>
          <p:nvPr/>
        </p:nvGrpSpPr>
        <p:grpSpPr>
          <a:xfrm>
            <a:off x="445257" y="2122145"/>
            <a:ext cx="4535826" cy="682191"/>
            <a:chOff x="703385" y="1848830"/>
            <a:chExt cx="4535826" cy="68219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D9F1E0A-33FD-27C1-8D3C-95CE4397D845}"/>
                </a:ext>
              </a:extLst>
            </p:cNvPr>
            <p:cNvGrpSpPr/>
            <p:nvPr/>
          </p:nvGrpSpPr>
          <p:grpSpPr>
            <a:xfrm>
              <a:off x="703385" y="1848830"/>
              <a:ext cx="4376615" cy="590222"/>
              <a:chOff x="703385" y="1848830"/>
              <a:chExt cx="4376615" cy="59022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35AF856-B00D-98B8-6A05-6B025F9625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2596" y="1848830"/>
                <a:ext cx="4217404" cy="590222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842ED60-EE26-C205-228D-2DD135D8F6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3385" y="1867769"/>
                <a:ext cx="159211" cy="567359"/>
              </a:xfrm>
              <a:prstGeom prst="rect">
                <a:avLst/>
              </a:prstGeom>
            </p:spPr>
          </p:pic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821826-BDE5-2A27-21F3-7261BC4EB647}"/>
                </a:ext>
              </a:extLst>
            </p:cNvPr>
            <p:cNvSpPr/>
            <p:nvPr/>
          </p:nvSpPr>
          <p:spPr>
            <a:xfrm>
              <a:off x="3688862" y="2336800"/>
              <a:ext cx="1550349" cy="19422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A44DE516-B3A1-9D6D-E231-185460882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2558" y="3729081"/>
            <a:ext cx="3485134" cy="2898754"/>
          </a:xfrm>
          <a:prstGeom prst="rect">
            <a:avLst/>
          </a:prstGeom>
        </p:spPr>
      </p:pic>
      <p:sp>
        <p:nvSpPr>
          <p:cNvPr id="16" name="Rectangle 16">
            <a:extLst>
              <a:ext uri="{FF2B5EF4-FFF2-40B4-BE49-F238E27FC236}">
                <a16:creationId xmlns:a16="http://schemas.microsoft.com/office/drawing/2014/main" id="{47066A1D-EEF3-F0F8-55C9-C6752D0A92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5393" y="2018645"/>
            <a:ext cx="356229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Yet very scarce. Scoping review of ‘resilience’ studies 2008-2020 found just 16% used panel data at all, much less HF!       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(Barrett et al.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WD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2021)</a:t>
            </a:r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63E8FA2B-E9F8-F878-3F60-9EB33C99D517}"/>
              </a:ext>
            </a:extLst>
          </p:cNvPr>
          <p:cNvSpPr txBox="1">
            <a:spLocks/>
          </p:cNvSpPr>
          <p:nvPr/>
        </p:nvSpPr>
        <p:spPr bwMode="auto">
          <a:xfrm>
            <a:off x="5994400" y="63087"/>
            <a:ext cx="5834555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Resilience measurement</a:t>
            </a:r>
          </a:p>
        </p:txBody>
      </p:sp>
    </p:spTree>
    <p:extLst>
      <p:ext uri="{BB962C8B-B14F-4D97-AF65-F5344CB8AC3E}">
        <p14:creationId xmlns:p14="http://schemas.microsoft.com/office/powerpoint/2010/main" val="266152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953227-740A-4131-BDE5-5E372E0A0D1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35775" y="1470714"/>
            <a:ext cx="9092558" cy="30861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ABF4011D-0531-447D-9153-62A5632C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6">
            <a:extLst>
              <a:ext uri="{FF2B5EF4-FFF2-40B4-BE49-F238E27FC236}">
                <a16:creationId xmlns:a16="http://schemas.microsoft.com/office/drawing/2014/main" id="{A22E2F7A-178F-4FBF-B129-553A991789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461" y="1551862"/>
            <a:ext cx="10960672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Resilience – like poverty, food security, women’s empowerment – is a latent variable … inherently hard to measure. Takes time to create/validate good measures of latent variables. Not yet there for resilience measurement.  </a:t>
            </a:r>
          </a:p>
          <a:p>
            <a:endParaRPr lang="en-US" sz="2400" b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Georgia" panose="02040502050405020303" pitchFamily="18" charset="0"/>
              </a:rPr>
              <a:t>Core issues: 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Interventions aim to ‘</a:t>
            </a: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</a:rPr>
              <a:t>build resilience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’, thus measures must allow </a:t>
            </a: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</a:rPr>
              <a:t>resilience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 to be a dependent variable and to carry normative implications (e.g., monotonicity). 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Must work with multiple perils, given multivariate risk exposure.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Must be decomposable since subpopulations may be heterogeneous.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Given pronounced behavioral response to risk, must account for </a:t>
            </a: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</a:rPr>
              <a:t>ex ante 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risk exposure not just </a:t>
            </a: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</a:rPr>
              <a:t>ex post 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experience of shocks. 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Measures remain contested, imprecise, and inconsistent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(Upton, Cissé &amp; Barrett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Ag Econ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2016; Cissé &amp; Barrett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JDE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2018; Barrett et al.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WD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2021; Upton, Constenla-Villoslada &amp; Barrett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JDE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2022)</a:t>
            </a:r>
          </a:p>
          <a:p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Georgia" panose="02040502050405020303" pitchFamily="18" charset="0"/>
              </a:rPr>
              <a:t>More and better resilience measurement research is needed.</a:t>
            </a: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F3703CE3-C04B-4729-BC23-2DDB5826C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1979" y="-2131657"/>
            <a:ext cx="5504233" cy="249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0E62FD49-F690-6329-EABC-135BD860A580}"/>
              </a:ext>
            </a:extLst>
          </p:cNvPr>
          <p:cNvSpPr txBox="1">
            <a:spLocks/>
          </p:cNvSpPr>
          <p:nvPr/>
        </p:nvSpPr>
        <p:spPr bwMode="auto">
          <a:xfrm>
            <a:off x="5994400" y="63087"/>
            <a:ext cx="5834555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Resilience measurement</a:t>
            </a:r>
          </a:p>
        </p:txBody>
      </p:sp>
    </p:spTree>
    <p:extLst>
      <p:ext uri="{BB962C8B-B14F-4D97-AF65-F5344CB8AC3E}">
        <p14:creationId xmlns:p14="http://schemas.microsoft.com/office/powerpoint/2010/main" val="6590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"/>
    </mc:Choice>
    <mc:Fallback xmlns=""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AC2DA-BA4E-1846-568E-C5719F6E4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17A6538-7D02-970D-B899-A8F6FB9FA88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7792" y="1267605"/>
            <a:ext cx="10893593" cy="30861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The dearth of HFL socioeconomic survey data motivates enthusiasm for HFL geospatial data and ML algorithms to generate nowcasts/forecasts: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“</a:t>
            </a:r>
            <a:r>
              <a:rPr lang="en-US" b="0" i="0" dirty="0">
                <a:solidFill>
                  <a:srgbClr val="222222"/>
                </a:solidFill>
                <a:effectLst/>
                <a:latin typeface="Georgia" panose="02040502050405020303" pitchFamily="18" charset="0"/>
              </a:rPr>
              <a:t> a given African household will appear in a household well-being survey less than once every 1000 years” – Yeh et al. (</a:t>
            </a:r>
            <a:r>
              <a:rPr lang="en-US" b="0" i="1" dirty="0">
                <a:solidFill>
                  <a:srgbClr val="222222"/>
                </a:solidFill>
                <a:effectLst/>
                <a:latin typeface="Georgia" panose="02040502050405020303" pitchFamily="18" charset="0"/>
              </a:rPr>
              <a:t>Nature Communications </a:t>
            </a:r>
            <a:r>
              <a:rPr lang="en-US" b="0" i="0" dirty="0">
                <a:solidFill>
                  <a:srgbClr val="222222"/>
                </a:solidFill>
                <a:effectLst/>
                <a:latin typeface="Georgia" panose="02040502050405020303" pitchFamily="18" charset="0"/>
              </a:rPr>
              <a:t>2020)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Machine learning is indeed very promising, esp. for data fusion.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(Yeh et al.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NC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2020; McBride et al.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AEPP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2022; </a:t>
            </a:r>
            <a:r>
              <a:rPr lang="en-US" sz="1400" dirty="0" err="1">
                <a:solidFill>
                  <a:schemeClr val="bg1"/>
                </a:solidFill>
                <a:latin typeface="Georgia" panose="02040502050405020303" pitchFamily="18" charset="0"/>
              </a:rPr>
              <a:t>Gualavisi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&amp; Newhouse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WBER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2024; Newhouse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CSAB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2024)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Example: spatial imagery + survey data permit pixel-scale wealth predictions at scale and downstream targeting. 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(Yeh et al.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NC</a:t>
            </a: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 2020, Figs 5-6 below)</a:t>
            </a:r>
          </a:p>
        </p:txBody>
      </p:sp>
      <p:pic>
        <p:nvPicPr>
          <p:cNvPr id="8" name="Picture 5" descr="cu_logo_sml_150_ppt">
            <a:extLst>
              <a:ext uri="{FF2B5EF4-FFF2-40B4-BE49-F238E27FC236}">
                <a16:creationId xmlns:a16="http://schemas.microsoft.com/office/drawing/2014/main" id="{D41CDEEF-7F58-224B-FF38-25540BF84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120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3D894B0-937A-8052-09BF-DD8AE0D7A0D4}"/>
              </a:ext>
            </a:extLst>
          </p:cNvPr>
          <p:cNvSpPr txBox="1">
            <a:spLocks/>
          </p:cNvSpPr>
          <p:nvPr/>
        </p:nvSpPr>
        <p:spPr bwMode="auto">
          <a:xfrm>
            <a:off x="6314831" y="63087"/>
            <a:ext cx="5514124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0" hangingPunct="0">
              <a:defRPr/>
            </a:pPr>
            <a:r>
              <a:rPr lang="en-US" sz="3000" b="1" kern="0" dirty="0">
                <a:latin typeface="Georgia" pitchFamily="18" charset="0"/>
                <a:ea typeface="+mj-ea"/>
                <a:cs typeface="+mj-cs"/>
              </a:rPr>
              <a:t>Benefits/Limits to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E0D3B0-5E81-BB52-1A44-67347B1A5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930" y="4838700"/>
            <a:ext cx="2209800" cy="1866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125B93-A374-6AD9-A31C-E4496D045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420" y="4838700"/>
            <a:ext cx="54483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9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"/>
    </mc:Choice>
    <mc:Fallback>
      <p:transition spd="slow" advTm="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FPRI Zoom">
  <a:themeElements>
    <a:clrScheme name="IFPRI Color Palett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62BA45"/>
      </a:accent1>
      <a:accent2>
        <a:srgbClr val="00AE9A"/>
      </a:accent2>
      <a:accent3>
        <a:srgbClr val="EF463B"/>
      </a:accent3>
      <a:accent4>
        <a:srgbClr val="F7921E"/>
      </a:accent4>
      <a:accent5>
        <a:srgbClr val="8850A0"/>
      </a:accent5>
      <a:accent6>
        <a:srgbClr val="007DB3"/>
      </a:accent6>
      <a:hlink>
        <a:srgbClr val="3C5567"/>
      </a:hlink>
      <a:folHlink>
        <a:srgbClr val="95C94F"/>
      </a:folHlink>
    </a:clrScheme>
    <a:fontScheme name="IFPRI 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>
        <a:noAutofit/>
      </a:bodyPr>
      <a:lstStyle>
        <a:defPPr algn="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D7A8DB8B-EB9A-4DE6-95F0-E88809FC0F81}" vid="{51B3EFE2-C9CC-4BCD-AD85-8CCB3FF5B95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IFPRI Presentation Template_Dark_Zoom</Template>
  <TotalTime>2232</TotalTime>
  <Words>1453</Words>
  <Application>Microsoft Office PowerPoint</Application>
  <PresentationFormat>Widescreen</PresentationFormat>
  <Paragraphs>114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Georgia</vt:lpstr>
      <vt:lpstr>Wingdings</vt:lpstr>
      <vt:lpstr>IFPRI Zoom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IFPRI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Barrett</dc:creator>
  <cp:lastModifiedBy>Chris Barrett</cp:lastModifiedBy>
  <cp:revision>48</cp:revision>
  <dcterms:created xsi:type="dcterms:W3CDTF">2021-03-10T01:54:34Z</dcterms:created>
  <dcterms:modified xsi:type="dcterms:W3CDTF">2024-12-15T19:35:50Z</dcterms:modified>
</cp:coreProperties>
</file>

<file path=docProps/thumbnail.jpeg>
</file>